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7" r:id="rId1"/>
  </p:sldMasterIdLst>
  <p:sldIdLst>
    <p:sldId id="256" r:id="rId2"/>
    <p:sldId id="257" r:id="rId3"/>
    <p:sldId id="270" r:id="rId4"/>
    <p:sldId id="271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825"/>
    <a:srgbClr val="FBD09B"/>
    <a:srgbClr val="F9B25D"/>
    <a:srgbClr val="567A36"/>
    <a:srgbClr val="557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419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336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102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55086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0730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100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9114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158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41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3454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62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62EF0-F82C-48D4-AF12-FF867010D483}" type="datetimeFigureOut">
              <a:rPr lang="he-IL" smtClean="0"/>
              <a:t>י"ב/אדר/תשפ"ה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BD6C8-9CFC-4D33-B5AB-F25203604C2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322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708265" y="4491883"/>
            <a:ext cx="9537280" cy="1646302"/>
          </a:xfrm>
        </p:spPr>
        <p:txBody>
          <a:bodyPr>
            <a:normAutofit fontScale="90000"/>
          </a:bodyPr>
          <a:lstStyle/>
          <a:p>
            <a:r>
              <a:rPr lang="he-IL" dirty="0" smtClean="0">
                <a:solidFill>
                  <a:srgbClr val="567A36"/>
                </a:solidFill>
                <a:cs typeface="+mn-cs"/>
              </a:rPr>
              <a:t>עדכון מדיניות אכיפה </a:t>
            </a:r>
            <a:br>
              <a:rPr lang="he-IL" dirty="0" smtClean="0">
                <a:solidFill>
                  <a:srgbClr val="567A36"/>
                </a:solidFill>
                <a:cs typeface="+mn-cs"/>
              </a:rPr>
            </a:br>
            <a:r>
              <a:rPr lang="he-IL" dirty="0" smtClean="0">
                <a:solidFill>
                  <a:srgbClr val="567A36"/>
                </a:solidFill>
                <a:cs typeface="+mn-cs"/>
              </a:rPr>
              <a:t/>
            </a:r>
            <a:br>
              <a:rPr lang="he-IL" dirty="0" smtClean="0">
                <a:solidFill>
                  <a:srgbClr val="567A36"/>
                </a:solidFill>
                <a:cs typeface="+mn-cs"/>
              </a:rPr>
            </a:br>
            <a:r>
              <a:rPr lang="he-IL" sz="4000" dirty="0" smtClean="0">
                <a:solidFill>
                  <a:srgbClr val="567A36"/>
                </a:solidFill>
                <a:cs typeface="+mn-cs"/>
              </a:rPr>
              <a:t>מדור פיקוח בוועדה </a:t>
            </a:r>
            <a:r>
              <a:rPr lang="he-IL" sz="4000" dirty="0">
                <a:solidFill>
                  <a:srgbClr val="567A36"/>
                </a:solidFill>
                <a:cs typeface="+mn-cs"/>
              </a:rPr>
              <a:t>לתכנון ובניה</a:t>
            </a:r>
            <a:br>
              <a:rPr lang="he-IL" sz="4000" dirty="0">
                <a:solidFill>
                  <a:srgbClr val="567A36"/>
                </a:solidFill>
                <a:cs typeface="+mn-cs"/>
              </a:rPr>
            </a:br>
            <a:r>
              <a:rPr lang="he-IL" sz="4000" dirty="0">
                <a:solidFill>
                  <a:srgbClr val="567A36"/>
                </a:solidFill>
                <a:cs typeface="+mn-cs"/>
              </a:rPr>
              <a:t>מועצה אזורית באר </a:t>
            </a:r>
            <a:r>
              <a:rPr lang="he-IL" sz="4000" dirty="0" smtClean="0">
                <a:solidFill>
                  <a:srgbClr val="567A36"/>
                </a:solidFill>
                <a:cs typeface="+mn-cs"/>
              </a:rPr>
              <a:t>טוביה</a:t>
            </a:r>
            <a:br>
              <a:rPr lang="he-IL" sz="4000" dirty="0" smtClean="0">
                <a:solidFill>
                  <a:srgbClr val="567A36"/>
                </a:solidFill>
                <a:cs typeface="+mn-cs"/>
              </a:rPr>
            </a:br>
            <a:r>
              <a:rPr lang="he-IL" sz="4000" dirty="0" smtClean="0">
                <a:solidFill>
                  <a:srgbClr val="567A36"/>
                </a:solidFill>
                <a:cs typeface="+mn-cs"/>
              </a:rPr>
              <a:t/>
            </a:r>
            <a:br>
              <a:rPr lang="he-IL" sz="4000" dirty="0" smtClean="0">
                <a:solidFill>
                  <a:srgbClr val="567A36"/>
                </a:solidFill>
                <a:cs typeface="+mn-cs"/>
              </a:rPr>
            </a:br>
            <a:r>
              <a:rPr lang="he-IL" sz="3600" dirty="0">
                <a:solidFill>
                  <a:srgbClr val="567A36"/>
                </a:solidFill>
                <a:cs typeface="+mn-cs"/>
              </a:rPr>
              <a:t>13/02/2025</a:t>
            </a:r>
            <a:r>
              <a:rPr lang="he-IL" dirty="0">
                <a:solidFill>
                  <a:srgbClr val="567A36"/>
                </a:solidFill>
                <a:cs typeface="+mn-cs"/>
              </a:rPr>
              <a:t/>
            </a:r>
            <a:br>
              <a:rPr lang="he-IL" dirty="0">
                <a:solidFill>
                  <a:srgbClr val="567A36"/>
                </a:solidFill>
                <a:cs typeface="+mn-cs"/>
              </a:rPr>
            </a:br>
            <a:endParaRPr lang="he-IL" dirty="0">
              <a:solidFill>
                <a:srgbClr val="567A36"/>
              </a:solidFill>
              <a:cs typeface="+mn-cs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2330" y="43201"/>
            <a:ext cx="1126431" cy="1236685"/>
          </a:xfrm>
          <a:prstGeom prst="rect">
            <a:avLst/>
          </a:prstGeom>
        </p:spPr>
      </p:pic>
      <p:pic>
        <p:nvPicPr>
          <p:cNvPr id="8" name="תמונה 7"/>
          <p:cNvPicPr>
            <a:picLocks noChangeAspect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24339"/>
          <a:stretch/>
        </p:blipFill>
        <p:spPr>
          <a:xfrm>
            <a:off x="0" y="2"/>
            <a:ext cx="31146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19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תוכן 2"/>
          <p:cNvSpPr txBox="1">
            <a:spLocks/>
          </p:cNvSpPr>
          <p:nvPr/>
        </p:nvSpPr>
        <p:spPr>
          <a:xfrm>
            <a:off x="1678940" y="1367077"/>
            <a:ext cx="9218353" cy="229509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b="1" dirty="0" smtClean="0"/>
              <a:t>ביצוע פיקוח יזום- </a:t>
            </a:r>
            <a:r>
              <a:rPr lang="he-IL" dirty="0" smtClean="0"/>
              <a:t>מיפוי חריגות בניה ושימוש אסור ואיתור עבירות.</a:t>
            </a:r>
          </a:p>
          <a:p>
            <a:pPr marL="0" indent="0">
              <a:buNone/>
            </a:pPr>
            <a:r>
              <a:rPr lang="he-IL" b="1" dirty="0"/>
              <a:t>מעקב אחר גזרי דין וקיומם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r>
              <a:rPr lang="he-IL" b="1" dirty="0" smtClean="0"/>
              <a:t>חקירת עבירות תכנון ובניה- </a:t>
            </a:r>
            <a:r>
              <a:rPr lang="he-IL" dirty="0" smtClean="0"/>
              <a:t>בדיקה וחקירת חשדות לעבירות תכנון ובניה, הכנת תיקי חקירה</a:t>
            </a:r>
          </a:p>
          <a:p>
            <a:pPr marL="0" indent="0">
              <a:buNone/>
            </a:pPr>
            <a:r>
              <a:rPr lang="he-IL" dirty="0"/>
              <a:t> </a:t>
            </a:r>
            <a:r>
              <a:rPr lang="he-IL" dirty="0" smtClean="0"/>
              <a:t>                                       בהתאם להוראות חוק </a:t>
            </a:r>
            <a:r>
              <a:rPr lang="he-IL" dirty="0" err="1" smtClean="0"/>
              <a:t>תו"ב</a:t>
            </a:r>
            <a:r>
              <a:rPr lang="he-IL" dirty="0" smtClean="0"/>
              <a:t> ולהנחיות היחידה הארצית לאכיפת דיני  </a:t>
            </a:r>
          </a:p>
          <a:p>
            <a:pPr marL="0" indent="0">
              <a:buNone/>
            </a:pPr>
            <a:r>
              <a:rPr lang="he-IL" dirty="0"/>
              <a:t> </a:t>
            </a:r>
            <a:r>
              <a:rPr lang="he-IL" dirty="0" smtClean="0"/>
              <a:t>                                       תכנון ובניה.</a:t>
            </a:r>
          </a:p>
          <a:p>
            <a:pPr marL="0" indent="0">
              <a:buNone/>
            </a:pPr>
            <a:r>
              <a:rPr lang="he-IL" b="1" dirty="0" smtClean="0"/>
              <a:t>מעקב בקרה ופעולות נלוות- </a:t>
            </a:r>
            <a:r>
              <a:rPr lang="he-IL" dirty="0" smtClean="0"/>
              <a:t>הכנת דו"חות תקופתיים על מצב עבירות הבניה במרחב התכנון.</a:t>
            </a:r>
            <a:endParaRPr lang="he-IL" dirty="0"/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" y="43201"/>
            <a:ext cx="1126431" cy="1236685"/>
          </a:xfrm>
          <a:prstGeom prst="rect">
            <a:avLst/>
          </a:prstGeom>
        </p:spPr>
      </p:pic>
      <p:sp>
        <p:nvSpPr>
          <p:cNvPr id="8" name="מלבן 7"/>
          <p:cNvSpPr/>
          <p:nvPr/>
        </p:nvSpPr>
        <p:spPr>
          <a:xfrm>
            <a:off x="11442700" y="0"/>
            <a:ext cx="749300" cy="3454399"/>
          </a:xfrm>
          <a:prstGeom prst="rect">
            <a:avLst/>
          </a:prstGeom>
          <a:solidFill>
            <a:srgbClr val="557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11442700" y="3454400"/>
            <a:ext cx="749300" cy="3403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16200000">
            <a:off x="10208837" y="1459345"/>
            <a:ext cx="3217026" cy="1320800"/>
          </a:xfrm>
        </p:spPr>
        <p:txBody>
          <a:bodyPr>
            <a:normAutofit/>
          </a:bodyPr>
          <a:lstStyle/>
          <a:p>
            <a:r>
              <a:rPr lang="he-IL" sz="3600" b="1" dirty="0" smtClean="0">
                <a:solidFill>
                  <a:schemeClr val="bg1"/>
                </a:solidFill>
                <a:cs typeface="+mn-cs"/>
              </a:rPr>
              <a:t>מדור הפיקוח</a:t>
            </a:r>
            <a:endParaRPr lang="he-IL" sz="36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10" name="כותרת 1"/>
          <p:cNvSpPr txBox="1">
            <a:spLocks/>
          </p:cNvSpPr>
          <p:nvPr/>
        </p:nvSpPr>
        <p:spPr>
          <a:xfrm rot="16200000">
            <a:off x="10208837" y="4713172"/>
            <a:ext cx="3217026" cy="13208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3600" b="1" dirty="0" smtClean="0">
                <a:solidFill>
                  <a:schemeClr val="bg1"/>
                </a:solidFill>
                <a:cs typeface="+mn-cs"/>
              </a:rPr>
              <a:t>מדיניות אכיפה</a:t>
            </a:r>
            <a:endParaRPr lang="he-IL" sz="36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11" name="כותרת 1"/>
          <p:cNvSpPr txBox="1">
            <a:spLocks/>
          </p:cNvSpPr>
          <p:nvPr/>
        </p:nvSpPr>
        <p:spPr>
          <a:xfrm>
            <a:off x="5396230" y="175598"/>
            <a:ext cx="5501063" cy="13208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תפקיד מדור הפיקוח </a:t>
            </a:r>
            <a:endParaRPr lang="he-IL" sz="3600" b="1" dirty="0">
              <a:solidFill>
                <a:schemeClr val="tx1">
                  <a:lumMod val="65000"/>
                  <a:lumOff val="35000"/>
                </a:schemeClr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98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310742" y="-335963"/>
            <a:ext cx="6262359" cy="1325563"/>
          </a:xfrm>
        </p:spPr>
        <p:txBody>
          <a:bodyPr>
            <a:normAutofit/>
          </a:bodyPr>
          <a:lstStyle/>
          <a:p>
            <a:r>
              <a:rPr lang="he-IL" sz="3600" b="1" dirty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/>
            </a:r>
            <a:br>
              <a:rPr lang="he-IL" sz="3600" b="1" dirty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</a:br>
            <a:r>
              <a:rPr lang="he-IL" sz="3600" b="1" dirty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סיווג חומרת עבירת הבניה</a:t>
            </a:r>
          </a:p>
        </p:txBody>
      </p:sp>
      <p:sp>
        <p:nvSpPr>
          <p:cNvPr id="5" name="כותרת 1"/>
          <p:cNvSpPr txBox="1">
            <a:spLocks/>
          </p:cNvSpPr>
          <p:nvPr/>
        </p:nvSpPr>
        <p:spPr>
          <a:xfrm>
            <a:off x="1927764" y="632168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he-IL" sz="1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* </a:t>
            </a:r>
            <a:r>
              <a:rPr lang="he-IL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שינויים </a:t>
            </a:r>
            <a:r>
              <a:rPr lang="he-IL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המוצעים ממדיניות האכיפה שאושרה בוועדת המשנה מתאריך 20/05/2019.</a:t>
            </a:r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" y="43201"/>
            <a:ext cx="1126431" cy="1236685"/>
          </a:xfrm>
          <a:prstGeom prst="rect">
            <a:avLst/>
          </a:prstGeom>
        </p:spPr>
      </p:pic>
      <p:sp>
        <p:nvSpPr>
          <p:cNvPr id="8" name="מלבן 7"/>
          <p:cNvSpPr/>
          <p:nvPr/>
        </p:nvSpPr>
        <p:spPr>
          <a:xfrm>
            <a:off x="11442700" y="43201"/>
            <a:ext cx="749300" cy="6814799"/>
          </a:xfrm>
          <a:prstGeom prst="rect">
            <a:avLst/>
          </a:prstGeom>
          <a:solidFill>
            <a:srgbClr val="567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כותרת 1"/>
          <p:cNvSpPr txBox="1">
            <a:spLocks/>
          </p:cNvSpPr>
          <p:nvPr/>
        </p:nvSpPr>
        <p:spPr>
          <a:xfrm rot="16200000">
            <a:off x="10208837" y="2568488"/>
            <a:ext cx="3217026" cy="13208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3600" b="1" dirty="0" smtClean="0">
                <a:solidFill>
                  <a:schemeClr val="bg1"/>
                </a:solidFill>
                <a:cs typeface="+mn-cs"/>
              </a:rPr>
              <a:t>מדיניות אכיפה</a:t>
            </a:r>
            <a:endParaRPr lang="he-IL" sz="3600" b="1" dirty="0">
              <a:solidFill>
                <a:schemeClr val="bg1"/>
              </a:solidFill>
              <a:cs typeface="+mn-cs"/>
            </a:endParaRPr>
          </a:p>
        </p:txBody>
      </p:sp>
      <p:graphicFrame>
        <p:nvGraphicFramePr>
          <p:cNvPr id="11" name="טבלה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529911"/>
              </p:ext>
            </p:extLst>
          </p:nvPr>
        </p:nvGraphicFramePr>
        <p:xfrm>
          <a:off x="1538514" y="1255342"/>
          <a:ext cx="9034587" cy="45907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11529">
                  <a:extLst>
                    <a:ext uri="{9D8B030D-6E8A-4147-A177-3AD203B41FA5}">
                      <a16:colId xmlns:a16="http://schemas.microsoft.com/office/drawing/2014/main" val="3758772092"/>
                    </a:ext>
                  </a:extLst>
                </a:gridCol>
                <a:gridCol w="3011529">
                  <a:extLst>
                    <a:ext uri="{9D8B030D-6E8A-4147-A177-3AD203B41FA5}">
                      <a16:colId xmlns:a16="http://schemas.microsoft.com/office/drawing/2014/main" val="913792065"/>
                    </a:ext>
                  </a:extLst>
                </a:gridCol>
                <a:gridCol w="3011529">
                  <a:extLst>
                    <a:ext uri="{9D8B030D-6E8A-4147-A177-3AD203B41FA5}">
                      <a16:colId xmlns:a16="http://schemas.microsoft.com/office/drawing/2014/main" val="3238576239"/>
                    </a:ext>
                  </a:extLst>
                </a:gridCol>
              </a:tblGrid>
              <a:tr h="788158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עבירות לאכיפה במיקוד נמוך</a:t>
                      </a:r>
                      <a:endParaRPr lang="he-IL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71651" marR="71651" marT="35825" marB="35825">
                    <a:solidFill>
                      <a:srgbClr val="FBD09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עבירות לאכיפה במיקוד בינוני</a:t>
                      </a:r>
                      <a:endParaRPr lang="he-IL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71651" marR="71651" marT="35825" marB="35825">
                    <a:solidFill>
                      <a:srgbClr val="F9B2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עבירות לאכיפה במיקוד גבוה</a:t>
                      </a:r>
                    </a:p>
                    <a:p>
                      <a:pPr algn="ctr" rtl="1"/>
                      <a:endParaRPr lang="he-IL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71651" marR="71651" marT="35825" marB="35825">
                    <a:solidFill>
                      <a:srgbClr val="F798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537621"/>
                  </a:ext>
                </a:extLst>
              </a:tr>
              <a:tr h="833050">
                <a:tc>
                  <a:txBody>
                    <a:bodyPr/>
                    <a:lstStyle/>
                    <a:p>
                      <a:pPr rtl="1"/>
                      <a:r>
                        <a:rPr lang="he-IL" sz="1400" b="0" dirty="0" smtClean="0">
                          <a:solidFill>
                            <a:schemeClr val="tx1"/>
                          </a:solidFill>
                        </a:rPr>
                        <a:t>עבירות העומדות בתנאים של תקנות הפטור מהיתר (פרגולות וכד')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he-IL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b="0" dirty="0" smtClean="0">
                          <a:solidFill>
                            <a:schemeClr val="tx1"/>
                          </a:solidFill>
                        </a:rPr>
                        <a:t>*תוספות בניה למגורים במגרשים </a:t>
                      </a:r>
                    </a:p>
                    <a:p>
                      <a:pPr rtl="1"/>
                      <a:r>
                        <a:rPr lang="he-IL" sz="1400" b="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he-IL" sz="1400" b="0" dirty="0" smtClean="0">
                          <a:solidFill>
                            <a:schemeClr val="tx1"/>
                          </a:solidFill>
                        </a:rPr>
                        <a:t>בייעוד מגורים. </a:t>
                      </a:r>
                    </a:p>
                    <a:p>
                      <a:pPr rtl="1"/>
                      <a:endParaRPr lang="he-IL" sz="1400" b="0" dirty="0"/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*עבירות הכוללות מפגע בטיחותי </a:t>
                      </a:r>
                    </a:p>
                    <a:p>
                      <a:pPr rtl="1"/>
                      <a:r>
                        <a:rPr lang="he-IL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וסכנה לציבור</a:t>
                      </a:r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507164"/>
                  </a:ext>
                </a:extLst>
              </a:tr>
              <a:tr h="716508">
                <a:tc>
                  <a:txBody>
                    <a:bodyPr/>
                    <a:lstStyle/>
                    <a:p>
                      <a:pPr rtl="1"/>
                      <a:r>
                        <a:rPr lang="he-IL" sz="1400" b="0" dirty="0" smtClean="0">
                          <a:solidFill>
                            <a:schemeClr val="tx1"/>
                          </a:solidFill>
                        </a:rPr>
                        <a:t>*מבנים המשמשים למיגון בשעת   </a:t>
                      </a:r>
                    </a:p>
                    <a:p>
                      <a:pPr rtl="1"/>
                      <a:r>
                        <a:rPr lang="he-IL" sz="1400" b="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he-IL" sz="1400" b="0" dirty="0" smtClean="0">
                          <a:solidFill>
                            <a:schemeClr val="tx1"/>
                          </a:solidFill>
                        </a:rPr>
                        <a:t>מלחמה </a:t>
                      </a:r>
                      <a:endParaRPr lang="he-IL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b="0" dirty="0" smtClean="0"/>
                        <a:t>שפיכות אדמה בקרקע</a:t>
                      </a:r>
                      <a:r>
                        <a:rPr lang="he-IL" sz="1400" b="0" baseline="0" dirty="0" smtClean="0"/>
                        <a:t> </a:t>
                      </a:r>
                      <a:r>
                        <a:rPr lang="he-IL" sz="1400" b="0" baseline="0" smtClean="0"/>
                        <a:t>בייעוד חקלאי</a:t>
                      </a:r>
                      <a:endParaRPr lang="he-IL" sz="1400" b="0" dirty="0"/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0" dirty="0" smtClean="0">
                          <a:solidFill>
                            <a:schemeClr val="tx1"/>
                          </a:solidFill>
                        </a:rPr>
                        <a:t>עבודה</a:t>
                      </a:r>
                      <a:r>
                        <a:rPr lang="he-IL" sz="1400" b="0" baseline="0" dirty="0" smtClean="0">
                          <a:solidFill>
                            <a:schemeClr val="tx1"/>
                          </a:solidFill>
                        </a:rPr>
                        <a:t> אסורה או שימוש אסור באזורים רגישים (תשתית לאומית, </a:t>
                      </a:r>
                      <a:r>
                        <a:rPr lang="he-IL" sz="1400" b="0" baseline="0" dirty="0" err="1" smtClean="0">
                          <a:solidFill>
                            <a:schemeClr val="tx1"/>
                          </a:solidFill>
                        </a:rPr>
                        <a:t>שצ"פ</a:t>
                      </a:r>
                      <a:r>
                        <a:rPr lang="he-IL" sz="1400" b="0" baseline="0" dirty="0" smtClean="0">
                          <a:solidFill>
                            <a:schemeClr val="tx1"/>
                          </a:solidFill>
                        </a:rPr>
                        <a:t>, קרקע חקלאית, שמורת טבע)</a:t>
                      </a:r>
                      <a:endParaRPr lang="he-IL" sz="1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rtl="1"/>
                      <a:endParaRPr lang="he-IL" sz="1400" b="0" dirty="0"/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429034"/>
                  </a:ext>
                </a:extLst>
              </a:tr>
              <a:tr h="716508">
                <a:tc>
                  <a:txBody>
                    <a:bodyPr/>
                    <a:lstStyle/>
                    <a:p>
                      <a:pPr rtl="1"/>
                      <a:r>
                        <a:rPr lang="he-IL" sz="1400" b="0" dirty="0" smtClean="0">
                          <a:solidFill>
                            <a:schemeClr val="tx1"/>
                          </a:solidFill>
                        </a:rPr>
                        <a:t>שינוי בחזיתות בתי מגורים</a:t>
                      </a:r>
                      <a:endParaRPr lang="he-IL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400" b="0" dirty="0"/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0" dirty="0" smtClean="0">
                          <a:solidFill>
                            <a:schemeClr val="tx1"/>
                          </a:solidFill>
                        </a:rPr>
                        <a:t>אי קיום גזר</a:t>
                      </a:r>
                      <a:r>
                        <a:rPr lang="he-IL" sz="1400" b="0" baseline="0" dirty="0" smtClean="0">
                          <a:solidFill>
                            <a:schemeClr val="tx1"/>
                          </a:solidFill>
                        </a:rPr>
                        <a:t> דין/ צו שיפוטי/ צו מנהלי/ הסדר מותנה</a:t>
                      </a:r>
                      <a:endParaRPr lang="he-IL" sz="1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rtl="1"/>
                      <a:endParaRPr lang="he-IL" sz="1400" b="0" dirty="0"/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099312"/>
                  </a:ext>
                </a:extLst>
              </a:tr>
              <a:tr h="826340">
                <a:tc>
                  <a:txBody>
                    <a:bodyPr/>
                    <a:lstStyle/>
                    <a:p>
                      <a:pPr rtl="1"/>
                      <a:endParaRPr lang="he-IL" sz="1400" b="0" dirty="0"/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400" b="0" dirty="0"/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0" dirty="0" smtClean="0">
                          <a:solidFill>
                            <a:schemeClr val="tx1"/>
                          </a:solidFill>
                        </a:rPr>
                        <a:t>שימוש חורג מהיתר/מתכנית</a:t>
                      </a:r>
                    </a:p>
                    <a:p>
                      <a:pPr rtl="1"/>
                      <a:endParaRPr lang="he-IL" sz="1400" b="0" dirty="0"/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52814"/>
                  </a:ext>
                </a:extLst>
              </a:tr>
              <a:tr h="501555">
                <a:tc>
                  <a:txBody>
                    <a:bodyPr/>
                    <a:lstStyle/>
                    <a:p>
                      <a:pPr rtl="1"/>
                      <a:endParaRPr lang="he-IL" sz="1400" b="0" dirty="0"/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400" b="0" dirty="0"/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*עבירות באזורי תעשייה </a:t>
                      </a:r>
                    </a:p>
                    <a:p>
                      <a:pPr rtl="1"/>
                      <a:endParaRPr lang="he-IL" sz="1400" b="0" dirty="0"/>
                    </a:p>
                  </a:txBody>
                  <a:tcPr marL="71651" marR="71651" marT="35825" marB="35825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105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524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417407" y="318289"/>
            <a:ext cx="8596668" cy="948954"/>
          </a:xfrm>
        </p:spPr>
        <p:txBody>
          <a:bodyPr>
            <a:normAutofit/>
          </a:bodyPr>
          <a:lstStyle/>
          <a:p>
            <a:r>
              <a:rPr lang="he-IL" sz="3600" b="1" dirty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מסלולים להסדרת חריגות הבניה</a:t>
            </a:r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392129"/>
              </p:ext>
            </p:extLst>
          </p:nvPr>
        </p:nvGraphicFramePr>
        <p:xfrm>
          <a:off x="1691198" y="1279886"/>
          <a:ext cx="9322877" cy="339749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98509">
                  <a:extLst>
                    <a:ext uri="{9D8B030D-6E8A-4147-A177-3AD203B41FA5}">
                      <a16:colId xmlns:a16="http://schemas.microsoft.com/office/drawing/2014/main" val="942174202"/>
                    </a:ext>
                  </a:extLst>
                </a:gridCol>
                <a:gridCol w="4058524">
                  <a:extLst>
                    <a:ext uri="{9D8B030D-6E8A-4147-A177-3AD203B41FA5}">
                      <a16:colId xmlns:a16="http://schemas.microsoft.com/office/drawing/2014/main" val="1748393178"/>
                    </a:ext>
                  </a:extLst>
                </a:gridCol>
                <a:gridCol w="4565844">
                  <a:extLst>
                    <a:ext uri="{9D8B030D-6E8A-4147-A177-3AD203B41FA5}">
                      <a16:colId xmlns:a16="http://schemas.microsoft.com/office/drawing/2014/main" val="1938360134"/>
                    </a:ext>
                  </a:extLst>
                </a:gridCol>
              </a:tblGrid>
              <a:tr h="335297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79825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מסלול ההסדרה</a:t>
                      </a:r>
                      <a:endParaRPr lang="he-IL" dirty="0"/>
                    </a:p>
                  </a:txBody>
                  <a:tcPr>
                    <a:solidFill>
                      <a:srgbClr val="F79825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לוחות זמנים לביצוע ההסדרה</a:t>
                      </a:r>
                      <a:endParaRPr lang="he-IL" dirty="0"/>
                    </a:p>
                  </a:txBody>
                  <a:tcPr>
                    <a:solidFill>
                      <a:srgbClr val="F798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131104"/>
                  </a:ext>
                </a:extLst>
              </a:tr>
              <a:tr h="419697"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1 *</a:t>
                      </a:r>
                      <a:endParaRPr lang="he-IL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600" b="1" dirty="0" smtClean="0">
                          <a:solidFill>
                            <a:schemeClr val="tx1"/>
                          </a:solidFill>
                        </a:rPr>
                        <a:t>חריגת בניה המהווה סכנה לציבור</a:t>
                      </a:r>
                      <a:endParaRPr lang="he-IL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600" dirty="0" smtClean="0"/>
                        <a:t>פעילות מידית </a:t>
                      </a:r>
                      <a:r>
                        <a:rPr lang="he-IL" sz="1600" baseline="0" dirty="0" smtClean="0"/>
                        <a:t>להריסת חריגת הבניה</a:t>
                      </a:r>
                      <a:endParaRPr lang="he-IL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082361"/>
                  </a:ext>
                </a:extLst>
              </a:tr>
              <a:tr h="523616"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2</a:t>
                      </a:r>
                      <a:endParaRPr lang="he-IL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600" b="1" dirty="0" smtClean="0">
                          <a:solidFill>
                            <a:schemeClr val="tx1"/>
                          </a:solidFill>
                        </a:rPr>
                        <a:t>הסכמ</a:t>
                      </a:r>
                      <a:r>
                        <a:rPr lang="he-IL" sz="1600" b="1" baseline="0" dirty="0" smtClean="0">
                          <a:solidFill>
                            <a:schemeClr val="tx1"/>
                          </a:solidFill>
                        </a:rPr>
                        <a:t>ה להריסה עצמית של חריגת הבניה</a:t>
                      </a:r>
                      <a:endParaRPr lang="he-IL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600" baseline="0" dirty="0" smtClean="0"/>
                        <a:t>עד כ- 60 ימים להריסת חריגת הבניה</a:t>
                      </a:r>
                      <a:endParaRPr lang="he-IL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749605"/>
                  </a:ext>
                </a:extLst>
              </a:tr>
              <a:tr h="916603"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3</a:t>
                      </a:r>
                      <a:endParaRPr lang="he-IL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600" b="1" dirty="0" smtClean="0">
                          <a:solidFill>
                            <a:schemeClr val="tx1"/>
                          </a:solidFill>
                        </a:rPr>
                        <a:t>הסדרת החריגה בבקשה להיתר בניה  </a:t>
                      </a:r>
                    </a:p>
                    <a:p>
                      <a:pPr rtl="1"/>
                      <a:r>
                        <a:rPr lang="he-IL" sz="1600" b="1" dirty="0" smtClean="0">
                          <a:solidFill>
                            <a:schemeClr val="tx1"/>
                          </a:solidFill>
                        </a:rPr>
                        <a:t>(לאחר בחינה כי ניתן להסדיר בהיתר בניה)</a:t>
                      </a:r>
                      <a:r>
                        <a:rPr lang="he-IL" sz="16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he-IL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600" dirty="0" smtClean="0"/>
                        <a:t>עד חודש להגשת תיק מידע </a:t>
                      </a:r>
                    </a:p>
                    <a:p>
                      <a:pPr rtl="1"/>
                      <a:r>
                        <a:rPr lang="he-IL" sz="1600" dirty="0" smtClean="0"/>
                        <a:t>עד שלושה חודשים להגשת בקשה להיתר בניה</a:t>
                      </a:r>
                      <a:endParaRPr lang="he-IL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448332"/>
                  </a:ext>
                </a:extLst>
              </a:tr>
              <a:tr h="1171820"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/>
                        <a:t>4</a:t>
                      </a:r>
                      <a:endParaRPr lang="he-IL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600" b="1" dirty="0" smtClean="0">
                          <a:solidFill>
                            <a:schemeClr val="tx1"/>
                          </a:solidFill>
                        </a:rPr>
                        <a:t>הסדרת</a:t>
                      </a:r>
                      <a:r>
                        <a:rPr lang="he-IL" sz="1600" b="1" baseline="0" dirty="0" smtClean="0">
                          <a:solidFill>
                            <a:schemeClr val="tx1"/>
                          </a:solidFill>
                        </a:rPr>
                        <a:t> החריגה ע"י </a:t>
                      </a:r>
                      <a:r>
                        <a:rPr lang="he-IL" sz="1600" b="1" dirty="0" smtClean="0">
                          <a:solidFill>
                            <a:schemeClr val="tx1"/>
                          </a:solidFill>
                        </a:rPr>
                        <a:t>הגשת תכנית בניין עיר (לאחר בחינה כי ניתן להסדיר </a:t>
                      </a:r>
                      <a:r>
                        <a:rPr lang="he-IL" sz="1600" b="1" dirty="0" err="1" smtClean="0">
                          <a:solidFill>
                            <a:schemeClr val="tx1"/>
                          </a:solidFill>
                        </a:rPr>
                        <a:t>בתב"ע</a:t>
                      </a:r>
                      <a:r>
                        <a:rPr lang="he-IL" sz="16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he-IL" sz="16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he-IL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600" dirty="0" smtClean="0"/>
                        <a:t>שלושה חודשים להגשת תכנית לוועדה המקומית </a:t>
                      </a:r>
                    </a:p>
                    <a:p>
                      <a:pPr rtl="1"/>
                      <a:r>
                        <a:rPr lang="he-IL" sz="1600" dirty="0" smtClean="0"/>
                        <a:t>התחייבות בכתב</a:t>
                      </a:r>
                      <a:r>
                        <a:rPr lang="he-IL" sz="1600" baseline="0" dirty="0" smtClean="0"/>
                        <a:t> להגשת בקשה להיתר בניה, עד שלושה חודשים מתאריך אישור </a:t>
                      </a:r>
                      <a:r>
                        <a:rPr lang="he-IL" sz="1600" baseline="0" dirty="0" err="1" smtClean="0"/>
                        <a:t>התב"ע</a:t>
                      </a:r>
                      <a:r>
                        <a:rPr lang="he-IL" sz="1600" baseline="0" dirty="0" smtClean="0"/>
                        <a:t>. </a:t>
                      </a:r>
                      <a:endParaRPr lang="he-IL" sz="1600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217923"/>
                  </a:ext>
                </a:extLst>
              </a:tr>
            </a:tbl>
          </a:graphicData>
        </a:graphic>
      </p:graphicFrame>
      <p:sp>
        <p:nvSpPr>
          <p:cNvPr id="5" name="מלבן 4"/>
          <p:cNvSpPr/>
          <p:nvPr/>
        </p:nvSpPr>
        <p:spPr>
          <a:xfrm>
            <a:off x="254000" y="4854017"/>
            <a:ext cx="1076007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1400" dirty="0" smtClean="0"/>
              <a:t>* להחלטת מהנדס הוועדה.</a:t>
            </a:r>
          </a:p>
          <a:p>
            <a:pPr algn="r" rtl="1"/>
            <a:endParaRPr lang="he-IL" sz="1400" dirty="0" smtClean="0"/>
          </a:p>
          <a:p>
            <a:pPr algn="r" rtl="1"/>
            <a:r>
              <a:rPr lang="he-IL" sz="1400" dirty="0" smtClean="0"/>
              <a:t>א. במסלול </a:t>
            </a:r>
            <a:r>
              <a:rPr lang="he-IL" sz="1400" dirty="0"/>
              <a:t>3 ו-4 </a:t>
            </a:r>
            <a:r>
              <a:rPr lang="he-IL" sz="1400" dirty="0" smtClean="0"/>
              <a:t>,לאחר העמידה בלוחות הזמנים הראשוניים </a:t>
            </a:r>
            <a:r>
              <a:rPr lang="he-IL" sz="1400" dirty="0" err="1" smtClean="0"/>
              <a:t>המצויינים</a:t>
            </a:r>
            <a:r>
              <a:rPr lang="he-IL" sz="1400" dirty="0" smtClean="0"/>
              <a:t> בטבלה, באחריות מגיש הבקשה להמשיך לקדם את הבקשות השונות                                                         </a:t>
            </a:r>
          </a:p>
          <a:p>
            <a:pPr algn="r" rtl="1"/>
            <a:r>
              <a:rPr lang="he-IL" sz="1400" dirty="0"/>
              <a:t> </a:t>
            </a:r>
            <a:r>
              <a:rPr lang="he-IL" sz="1400" dirty="0" smtClean="0"/>
              <a:t>   בזמנים סבירים ובתיאום עם מהנדס הוועדה.</a:t>
            </a:r>
          </a:p>
          <a:p>
            <a:pPr algn="r" rtl="1"/>
            <a:r>
              <a:rPr lang="he-IL" sz="1400" dirty="0" smtClean="0"/>
              <a:t> </a:t>
            </a:r>
          </a:p>
          <a:p>
            <a:pPr algn="r" rtl="1"/>
            <a:r>
              <a:rPr lang="he-IL" sz="1400" dirty="0" smtClean="0"/>
              <a:t>ב. במסלול </a:t>
            </a:r>
            <a:r>
              <a:rPr lang="he-IL" sz="1400" dirty="0"/>
              <a:t>3 ו-4, ככל ומסיבה כלשהי לא יאושרו הבקשות להיתר או לשינוי </a:t>
            </a:r>
            <a:r>
              <a:rPr lang="he-IL" sz="1400" dirty="0" err="1"/>
              <a:t>תב"ע</a:t>
            </a:r>
            <a:r>
              <a:rPr lang="he-IL" sz="1400" dirty="0"/>
              <a:t>, יש לפעול לפינוי חריגות הבניה עד כ-60 ימים ממועד דחיית הבקשה</a:t>
            </a:r>
            <a:r>
              <a:rPr lang="he-IL" sz="1400" dirty="0" smtClean="0"/>
              <a:t>.</a:t>
            </a:r>
          </a:p>
          <a:p>
            <a:endParaRPr lang="he-IL" sz="1400" dirty="0" smtClean="0"/>
          </a:p>
          <a:p>
            <a:r>
              <a:rPr lang="he-IL" sz="1400" dirty="0" smtClean="0"/>
              <a:t>ג. ככל והבקשות יתעכבו מעבר לזמן סביר ללא תיאום כנדרש, התיק יועבר לטיפול תובע הוועדה. </a:t>
            </a:r>
          </a:p>
          <a:p>
            <a:pPr algn="r" rtl="1"/>
            <a:endParaRPr lang="he-IL" sz="1400" dirty="0"/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" y="43201"/>
            <a:ext cx="1126431" cy="1236685"/>
          </a:xfrm>
          <a:prstGeom prst="rect">
            <a:avLst/>
          </a:prstGeom>
        </p:spPr>
      </p:pic>
      <p:sp>
        <p:nvSpPr>
          <p:cNvPr id="8" name="מלבן 7"/>
          <p:cNvSpPr/>
          <p:nvPr/>
        </p:nvSpPr>
        <p:spPr>
          <a:xfrm>
            <a:off x="11442700" y="0"/>
            <a:ext cx="749300" cy="6858000"/>
          </a:xfrm>
          <a:prstGeom prst="rect">
            <a:avLst/>
          </a:prstGeom>
          <a:solidFill>
            <a:srgbClr val="567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כותרת 1"/>
          <p:cNvSpPr txBox="1">
            <a:spLocks/>
          </p:cNvSpPr>
          <p:nvPr/>
        </p:nvSpPr>
        <p:spPr>
          <a:xfrm rot="16200000">
            <a:off x="10208837" y="2768600"/>
            <a:ext cx="3217026" cy="13208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3600" b="1" dirty="0" smtClean="0">
                <a:solidFill>
                  <a:schemeClr val="bg1"/>
                </a:solidFill>
                <a:cs typeface="+mn-cs"/>
              </a:rPr>
              <a:t>מדיניות אכיפה</a:t>
            </a:r>
            <a:endParaRPr lang="he-IL" sz="3600" b="1" dirty="0">
              <a:solidFill>
                <a:schemeClr val="bg1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12518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6437</TotalTime>
  <Words>382</Words>
  <Application>Microsoft Office PowerPoint</Application>
  <PresentationFormat>מסך רחב</PresentationFormat>
  <Paragraphs>56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 3</vt:lpstr>
      <vt:lpstr>ערכת נושא Office</vt:lpstr>
      <vt:lpstr>עדכון מדיניות אכיפה   מדור פיקוח בוועדה לתכנון ובניה מועצה אזורית באר טוביה  13/02/2025 </vt:lpstr>
      <vt:lpstr>מדור הפיקוח</vt:lpstr>
      <vt:lpstr> סיווג חומרת עבירת הבניה</vt:lpstr>
      <vt:lpstr>מסלולים להסדרת חריגות הבניה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מעיין אלנקרי</dc:creator>
  <cp:lastModifiedBy>דגנית זקרי</cp:lastModifiedBy>
  <cp:revision>83</cp:revision>
  <dcterms:created xsi:type="dcterms:W3CDTF">2024-04-11T10:39:16Z</dcterms:created>
  <dcterms:modified xsi:type="dcterms:W3CDTF">2025-03-12T14:47:52Z</dcterms:modified>
</cp:coreProperties>
</file>